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329" r:id="rId3"/>
    <p:sldId id="274" r:id="rId4"/>
    <p:sldId id="279" r:id="rId5"/>
    <p:sldId id="284" r:id="rId6"/>
    <p:sldId id="285" r:id="rId7"/>
    <p:sldId id="280" r:id="rId8"/>
    <p:sldId id="281" r:id="rId9"/>
    <p:sldId id="308" r:id="rId10"/>
    <p:sldId id="309" r:id="rId11"/>
    <p:sldId id="310" r:id="rId12"/>
    <p:sldId id="311" r:id="rId13"/>
    <p:sldId id="313" r:id="rId14"/>
    <p:sldId id="315" r:id="rId15"/>
    <p:sldId id="314" r:id="rId16"/>
    <p:sldId id="316" r:id="rId17"/>
    <p:sldId id="317" r:id="rId18"/>
    <p:sldId id="318" r:id="rId19"/>
    <p:sldId id="319" r:id="rId20"/>
    <p:sldId id="321" r:id="rId21"/>
    <p:sldId id="322" r:id="rId22"/>
    <p:sldId id="323" r:id="rId23"/>
    <p:sldId id="275" r:id="rId24"/>
    <p:sldId id="276" r:id="rId25"/>
    <p:sldId id="277" r:id="rId26"/>
    <p:sldId id="324" r:id="rId27"/>
    <p:sldId id="325" r:id="rId28"/>
    <p:sldId id="326" r:id="rId29"/>
    <p:sldId id="32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notesMaster" Target="notesMasters/notesMaster1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1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13889" t="26105" r="31916" b="11440"/>
          <a:stretch>
            <a:fillRect/>
          </a:stretch>
        </p:blipFill>
        <p:spPr>
          <a:xfrm>
            <a:off x="0" y="0"/>
            <a:ext cx="1227391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929214" y="216527"/>
            <a:ext cx="6703226" cy="763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“IF AND 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24791" t="24938" r="28107" b="21246"/>
          <a:stretch>
            <a:fillRect/>
          </a:stretch>
        </p:blipFill>
        <p:spPr>
          <a:xfrm>
            <a:off x="2113280" y="1394460"/>
            <a:ext cx="7463790" cy="51777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929214" y="216527"/>
            <a:ext cx="6703226" cy="763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“NESTED IF AND 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3083" t="30541" r="24692" b="21664"/>
          <a:stretch>
            <a:fillRect/>
          </a:stretch>
        </p:blipFill>
        <p:spPr>
          <a:xfrm>
            <a:off x="1823085" y="1579880"/>
            <a:ext cx="9155430" cy="49371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“NESTED IF AND 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23740" t="20035" r="26531" b="22180"/>
          <a:stretch>
            <a:fillRect/>
          </a:stretch>
        </p:blipFill>
        <p:spPr>
          <a:xfrm>
            <a:off x="2886075" y="1393825"/>
            <a:ext cx="7585075" cy="52000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956519" y="3371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IF-ELSE LADDER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3083" t="24716" r="26268" b="27317"/>
          <a:stretch>
            <a:fillRect/>
          </a:stretch>
        </p:blipFill>
        <p:spPr>
          <a:xfrm>
            <a:off x="2447925" y="1605280"/>
            <a:ext cx="7920355" cy="50882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“IF ELSE LADDER”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2"/>
          <a:srcRect l="23609" t="24238" r="26662" b="18211"/>
          <a:stretch>
            <a:fillRect/>
          </a:stretch>
        </p:blipFill>
        <p:spPr>
          <a:xfrm>
            <a:off x="2453640" y="1433830"/>
            <a:ext cx="7870190" cy="48755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“NESTED IF AND 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3510" t="28017" r="24298" b="21480"/>
          <a:stretch>
            <a:fillRect/>
          </a:stretch>
        </p:blipFill>
        <p:spPr>
          <a:xfrm>
            <a:off x="880110" y="1201420"/>
            <a:ext cx="8397875" cy="51587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“NESTED IF AND 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3510" t="28017" r="24298" b="21480"/>
          <a:stretch>
            <a:fillRect/>
          </a:stretch>
        </p:blipFill>
        <p:spPr>
          <a:xfrm>
            <a:off x="880110" y="1201420"/>
            <a:ext cx="8397875" cy="51587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“ELSE”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2"/>
          <a:srcRect l="23346" t="26572" r="28764" b="23581"/>
          <a:stretch>
            <a:fillRect/>
          </a:stretch>
        </p:blipFill>
        <p:spPr>
          <a:xfrm>
            <a:off x="2227580" y="1393825"/>
            <a:ext cx="7735570" cy="47834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“SWITCH”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2821" t="24399" r="23510" b="25916"/>
          <a:stretch>
            <a:fillRect/>
          </a:stretch>
        </p:blipFill>
        <p:spPr>
          <a:xfrm>
            <a:off x="2398395" y="1498600"/>
            <a:ext cx="8580120" cy="51149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“SWITCH”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24190" t="27039" r="24742" b="22315"/>
          <a:stretch>
            <a:fillRect/>
          </a:stretch>
        </p:blipFill>
        <p:spPr>
          <a:xfrm>
            <a:off x="1008380" y="1393825"/>
            <a:ext cx="10800080" cy="51898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DECISION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849630" y="1393825"/>
            <a:ext cx="10734675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One of the fundamental properties of programming language is the ability of repetitively execute a sequence of statement which is called descision making and looping.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Decision making and looping is one of the most important concepts of computer programming.Decision in a program is concerned with choosing to execute one set of statement over the others.Selection is also known as branching.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Program should be able to make decisions based on the condition provided and then repeat a specific chunk of code or statement again and again.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These loopinh capabilities enable programmers to develop concise program containing repetitive process that could otherwise require an excessive number of statements.It enable us to repeat a specific section of code or statement without the use of goto statements.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In looping a sequence of statements are executed unit some conditions for termination of loop are staisfied.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“SWITCH”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2"/>
          <a:srcRect l="24922" t="27506" r="26794" b="17277"/>
          <a:stretch>
            <a:fillRect/>
          </a:stretch>
        </p:blipFill>
        <p:spPr>
          <a:xfrm>
            <a:off x="2072640" y="1448435"/>
            <a:ext cx="8154035" cy="52019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“SWITCH”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4265" t="28907" r="25874" b="21246"/>
          <a:stretch>
            <a:fillRect/>
          </a:stretch>
        </p:blipFill>
        <p:spPr>
          <a:xfrm>
            <a:off x="2571115" y="1393825"/>
            <a:ext cx="8163560" cy="51587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LOOP SEGMENTS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363855" y="1393825"/>
            <a:ext cx="1085088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A program loop therefore consists of two segments: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1.Body of the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2. Control statements.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control statements tests certain conditions and them directs the repeated execution of the statements contained in the body of the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15071" t="51990" r="31653" b="21947"/>
          <a:stretch>
            <a:fillRect/>
          </a:stretch>
        </p:blipFill>
        <p:spPr>
          <a:xfrm>
            <a:off x="3167380" y="3522345"/>
            <a:ext cx="6334125" cy="31057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6964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LOOP TYPES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1004570" y="1393825"/>
            <a:ext cx="10210165" cy="4154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Depending on the position of the control statement in the loop,a loop control struture may be classified either as 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1.The entry controlled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2.The exit controlled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Based on the nature of the control variables and the kind of value assigned to the loops may be classified into two general categories.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1.The counter controlled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2.The sentinel controlled loop.</a:t>
            </a: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I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72649" y="459732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ENTRY CONTROLLED LOOP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17567" t="31645" r="41504" b="21013"/>
          <a:stretch>
            <a:fillRect/>
          </a:stretch>
        </p:blipFill>
        <p:spPr>
          <a:xfrm>
            <a:off x="538480" y="1313180"/>
            <a:ext cx="11466195" cy="49752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72649" y="459732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TYPES OF LOOP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Content Placeholder 1"/>
          <p:cNvSpPr/>
          <p:nvPr>
            <p:ph idx="1"/>
          </p:nvPr>
        </p:nvSpPr>
        <p:spPr/>
        <p:txBody>
          <a:bodyPr/>
          <a:p>
            <a: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C lauguage supports three types of looping statement:</a:t>
            </a:r>
            <a:b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</a:br>
            <a: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1. The for statement.</a:t>
            </a:r>
            <a:b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</a:br>
            <a: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2.The do while statement.</a:t>
            </a:r>
            <a:b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</a:br>
            <a: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3.The while do statement.</a:t>
            </a:r>
            <a:br>
              <a:rPr lang="en-IN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</a:br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72649" y="459732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WHILE  STATEMENT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2"/>
          <a:srcRect l="9890" t="30828" r="42157" b="29978"/>
          <a:stretch>
            <a:fillRect/>
          </a:stretch>
        </p:blipFill>
        <p:spPr>
          <a:xfrm>
            <a:off x="2296795" y="1483360"/>
            <a:ext cx="8010525" cy="453009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72649" y="459732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DO WHILE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14448" t="45761" r="60417" b="19612"/>
          <a:stretch>
            <a:fillRect/>
          </a:stretch>
        </p:blipFill>
        <p:spPr>
          <a:xfrm>
            <a:off x="3345180" y="1835785"/>
            <a:ext cx="5815330" cy="348805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72649" y="459732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COMPARSION OF LOOPS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13791" t="36696" r="39665" b="28188"/>
          <a:stretch>
            <a:fillRect/>
          </a:stretch>
        </p:blipFill>
        <p:spPr>
          <a:xfrm>
            <a:off x="1130300" y="1482725"/>
            <a:ext cx="10356850" cy="49682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DECISION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39255" t="36305" r="20153" b="28382"/>
          <a:stretch>
            <a:fillRect/>
          </a:stretch>
        </p:blipFill>
        <p:spPr>
          <a:xfrm>
            <a:off x="1713230" y="1554480"/>
            <a:ext cx="9587865" cy="47961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DECISION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838200" y="1480185"/>
            <a:ext cx="10515600" cy="4697095"/>
          </a:xfrm>
        </p:spPr>
        <p:txBody>
          <a:bodyPr>
            <a:normAutofit/>
          </a:bodyPr>
          <a:p>
            <a:pPr algn="just"/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Conditional Branching Statements in C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-These statements  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are used to execute the specific blocks of code on the basis of some condition (as per requirements). These type of Branching statements in C enables the programmers to execute the code only and only certain statements are met.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Syntax Statement in C: 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'if &lt;condition&gt; do &lt;something&gt; else do &lt;something else&gt;'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                               OR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if (condition) {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//code to be executed if condition specified evaluates is true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}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DECISION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Content Placeholder 1"/>
          <p:cNvSpPr/>
          <p:nvPr>
            <p:ph idx="1"/>
          </p:nvPr>
        </p:nvSpPr>
        <p:spPr>
          <a:xfrm>
            <a:off x="838200" y="1480185"/>
            <a:ext cx="10515600" cy="4697095"/>
          </a:xfrm>
        </p:spPr>
        <p:txBody>
          <a:bodyPr>
            <a:normAutofit lnSpcReduction="20000"/>
          </a:bodyPr>
          <a:p>
            <a:pPr algn="just"/>
            <a:r>
              <a:rPr 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Unconditional Branching Statements in C.</a:t>
            </a: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-</a:t>
            </a: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This</a:t>
            </a: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branching statements are used in C to change the normal flow of program execution. These statements allow programmers to jump to a specific point in their code regardless of any condition.</a:t>
            </a:r>
            <a:endParaRPr lang="en-US" sz="24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just"/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Syntax statement in C: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goto label;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...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label: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IN" altLang="en-US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// code to be executed</a:t>
            </a:r>
            <a:endParaRPr lang="en-IN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4881079" y="38797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DECISION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rcRect l="45674" t="35021" r="24471" b="37677"/>
          <a:stretch>
            <a:fillRect/>
          </a:stretch>
        </p:blipFill>
        <p:spPr>
          <a:xfrm>
            <a:off x="2400935" y="1554480"/>
            <a:ext cx="7574280" cy="48418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5374" t="15935" r="7040" b="13002"/>
          <a:stretch>
            <a:fillRect/>
          </a:stretch>
        </p:blipFill>
        <p:spPr>
          <a:xfrm>
            <a:off x="0" y="-115570"/>
            <a:ext cx="12171680" cy="69742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“IF”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2"/>
          <a:srcRect l="23609" t="24238" r="23945" b="23347"/>
          <a:stretch>
            <a:fillRect/>
          </a:stretch>
        </p:blipFill>
        <p:spPr>
          <a:xfrm>
            <a:off x="2227580" y="1825625"/>
            <a:ext cx="76339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object 5"/>
          <p:cNvSpPr/>
          <p:nvPr/>
        </p:nvSpPr>
        <p:spPr>
          <a:xfrm flipV="1">
            <a:off x="1007745" y="1123950"/>
            <a:ext cx="10800715" cy="76200"/>
          </a:xfrm>
          <a:custGeom>
            <a:avLst/>
            <a:gdLst/>
            <a:ahLst/>
            <a:cxnLst/>
            <a:rect l="l" t="t" r="r" b="b"/>
            <a:pathLst>
              <a:path w="18526760">
                <a:moveTo>
                  <a:pt x="0" y="0"/>
                </a:moveTo>
                <a:lnTo>
                  <a:pt x="18526735" y="0"/>
                </a:lnTo>
              </a:path>
            </a:pathLst>
          </a:custGeom>
          <a:ln w="15674">
            <a:solidFill>
              <a:srgbClr val="5E6CB3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04862" y="301554"/>
            <a:ext cx="708006" cy="709593"/>
          </a:xfrm>
          <a:prstGeom prst="rect">
            <a:avLst/>
          </a:prstGeom>
        </p:spPr>
      </p:pic>
      <p:sp>
        <p:nvSpPr>
          <p:cNvPr id="19" name="object 7"/>
          <p:cNvSpPr/>
          <p:nvPr/>
        </p:nvSpPr>
        <p:spPr>
          <a:xfrm>
            <a:off x="2982760" y="712723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41389" y="44183"/>
                </a:moveTo>
                <a:lnTo>
                  <a:pt x="34658" y="33020"/>
                </a:lnTo>
                <a:lnTo>
                  <a:pt x="32385" y="31115"/>
                </a:lnTo>
                <a:lnTo>
                  <a:pt x="31623" y="30353"/>
                </a:lnTo>
                <a:lnTo>
                  <a:pt x="37198" y="27432"/>
                </a:lnTo>
                <a:lnTo>
                  <a:pt x="37579" y="26035"/>
                </a:lnTo>
                <a:lnTo>
                  <a:pt x="38976" y="21590"/>
                </a:lnTo>
                <a:lnTo>
                  <a:pt x="38252" y="18161"/>
                </a:lnTo>
                <a:lnTo>
                  <a:pt x="37833" y="16637"/>
                </a:lnTo>
                <a:lnTo>
                  <a:pt x="34531" y="13589"/>
                </a:lnTo>
                <a:lnTo>
                  <a:pt x="33134" y="13411"/>
                </a:lnTo>
                <a:lnTo>
                  <a:pt x="33134" y="21971"/>
                </a:lnTo>
                <a:lnTo>
                  <a:pt x="32639" y="24384"/>
                </a:lnTo>
                <a:lnTo>
                  <a:pt x="30988" y="25654"/>
                </a:lnTo>
                <a:lnTo>
                  <a:pt x="25908" y="26035"/>
                </a:lnTo>
                <a:lnTo>
                  <a:pt x="21590" y="26035"/>
                </a:lnTo>
                <a:lnTo>
                  <a:pt x="21590" y="18034"/>
                </a:lnTo>
                <a:lnTo>
                  <a:pt x="26035" y="18034"/>
                </a:lnTo>
                <a:lnTo>
                  <a:pt x="30226" y="18161"/>
                </a:lnTo>
                <a:lnTo>
                  <a:pt x="32385" y="19431"/>
                </a:lnTo>
                <a:lnTo>
                  <a:pt x="33134" y="21971"/>
                </a:lnTo>
                <a:lnTo>
                  <a:pt x="33134" y="13411"/>
                </a:lnTo>
                <a:lnTo>
                  <a:pt x="27940" y="12700"/>
                </a:lnTo>
                <a:lnTo>
                  <a:pt x="15875" y="12700"/>
                </a:lnTo>
                <a:lnTo>
                  <a:pt x="15875" y="44183"/>
                </a:lnTo>
                <a:lnTo>
                  <a:pt x="21590" y="44183"/>
                </a:lnTo>
                <a:lnTo>
                  <a:pt x="21590" y="31115"/>
                </a:lnTo>
                <a:lnTo>
                  <a:pt x="22733" y="31115"/>
                </a:lnTo>
                <a:lnTo>
                  <a:pt x="25654" y="31496"/>
                </a:lnTo>
                <a:lnTo>
                  <a:pt x="27432" y="32766"/>
                </a:lnTo>
                <a:lnTo>
                  <a:pt x="34531" y="44183"/>
                </a:lnTo>
                <a:lnTo>
                  <a:pt x="41389" y="44183"/>
                </a:lnTo>
                <a:close/>
              </a:path>
              <a:path w="57150" h="57150">
                <a:moveTo>
                  <a:pt x="56883" y="28448"/>
                </a:moveTo>
                <a:lnTo>
                  <a:pt x="54724" y="17399"/>
                </a:lnTo>
                <a:lnTo>
                  <a:pt x="52819" y="14592"/>
                </a:lnTo>
                <a:lnTo>
                  <a:pt x="52819" y="28448"/>
                </a:lnTo>
                <a:lnTo>
                  <a:pt x="50914" y="37973"/>
                </a:lnTo>
                <a:lnTo>
                  <a:pt x="45707" y="45707"/>
                </a:lnTo>
                <a:lnTo>
                  <a:pt x="37960" y="50914"/>
                </a:lnTo>
                <a:lnTo>
                  <a:pt x="28575" y="52819"/>
                </a:lnTo>
                <a:lnTo>
                  <a:pt x="19050" y="50914"/>
                </a:lnTo>
                <a:lnTo>
                  <a:pt x="11303" y="45707"/>
                </a:lnTo>
                <a:lnTo>
                  <a:pt x="6096" y="37973"/>
                </a:lnTo>
                <a:lnTo>
                  <a:pt x="4191" y="28448"/>
                </a:lnTo>
                <a:lnTo>
                  <a:pt x="6096" y="19050"/>
                </a:lnTo>
                <a:lnTo>
                  <a:pt x="11303" y="11176"/>
                </a:lnTo>
                <a:lnTo>
                  <a:pt x="19050" y="5969"/>
                </a:lnTo>
                <a:lnTo>
                  <a:pt x="28575" y="4064"/>
                </a:lnTo>
                <a:lnTo>
                  <a:pt x="37960" y="5969"/>
                </a:lnTo>
                <a:lnTo>
                  <a:pt x="45707" y="11176"/>
                </a:lnTo>
                <a:lnTo>
                  <a:pt x="50914" y="19050"/>
                </a:lnTo>
                <a:lnTo>
                  <a:pt x="52819" y="28448"/>
                </a:lnTo>
                <a:lnTo>
                  <a:pt x="52819" y="14592"/>
                </a:lnTo>
                <a:lnTo>
                  <a:pt x="48628" y="8382"/>
                </a:lnTo>
                <a:lnTo>
                  <a:pt x="42151" y="4064"/>
                </a:lnTo>
                <a:lnTo>
                  <a:pt x="39611" y="2286"/>
                </a:lnTo>
                <a:lnTo>
                  <a:pt x="28575" y="0"/>
                </a:lnTo>
                <a:lnTo>
                  <a:pt x="17399" y="2286"/>
                </a:lnTo>
                <a:lnTo>
                  <a:pt x="8382" y="8382"/>
                </a:lnTo>
                <a:lnTo>
                  <a:pt x="2286" y="17399"/>
                </a:lnTo>
                <a:lnTo>
                  <a:pt x="0" y="28448"/>
                </a:lnTo>
                <a:lnTo>
                  <a:pt x="2286" y="39497"/>
                </a:lnTo>
                <a:lnTo>
                  <a:pt x="8382" y="48628"/>
                </a:lnTo>
                <a:lnTo>
                  <a:pt x="17399" y="54724"/>
                </a:lnTo>
                <a:lnTo>
                  <a:pt x="28575" y="56883"/>
                </a:lnTo>
                <a:lnTo>
                  <a:pt x="39611" y="54724"/>
                </a:lnTo>
                <a:lnTo>
                  <a:pt x="42278" y="52819"/>
                </a:lnTo>
                <a:lnTo>
                  <a:pt x="48628" y="48628"/>
                </a:lnTo>
                <a:lnTo>
                  <a:pt x="54724" y="39497"/>
                </a:lnTo>
                <a:lnTo>
                  <a:pt x="56883" y="28448"/>
                </a:lnTo>
                <a:close/>
              </a:path>
            </a:pathLst>
          </a:custGeom>
          <a:solidFill>
            <a:srgbClr val="221F1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8"/>
          <p:cNvSpPr txBox="1"/>
          <p:nvPr/>
        </p:nvSpPr>
        <p:spPr>
          <a:xfrm>
            <a:off x="1822149" y="371363"/>
            <a:ext cx="134493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RV</a:t>
            </a:r>
            <a:r>
              <a:rPr sz="1600" b="1" spc="-5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College</a:t>
            </a:r>
            <a:r>
              <a:rPr sz="1600" b="1" spc="-4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1600" b="1" spc="-430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5" dirty="0">
                <a:solidFill>
                  <a:srgbClr val="221F1F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9"/>
          <p:cNvSpPr txBox="1"/>
          <p:nvPr/>
        </p:nvSpPr>
        <p:spPr>
          <a:xfrm>
            <a:off x="8611970" y="528564"/>
            <a:ext cx="331914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Go,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1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change</a:t>
            </a:r>
            <a:r>
              <a:rPr sz="3000" i="1" spc="-3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i="1" spc="-30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i="1" spc="-5" dirty="0">
                <a:solidFill>
                  <a:srgbClr val="422C75"/>
                </a:solidFill>
                <a:latin typeface="Times New Roman" panose="02020603050405020304"/>
                <a:cs typeface="Times New Roman" panose="02020603050405020304"/>
              </a:rPr>
              <a:t>world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2" name="object 10"/>
          <p:cNvSpPr txBox="1">
            <a:spLocks noGrp="1"/>
          </p:cNvSpPr>
          <p:nvPr/>
        </p:nvSpPr>
        <p:spPr>
          <a:xfrm>
            <a:off x="3407879" y="371467"/>
            <a:ext cx="6703226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900" b="1" i="0">
                <a:solidFill>
                  <a:srgbClr val="006FC0"/>
                </a:solidFill>
                <a:latin typeface="Trebuchet MS" panose="020B0603020202020204"/>
                <a:ea typeface="+mj-ea"/>
                <a:cs typeface="Trebuchet MS" panose="020B0603020202020204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5" dirty="0">
                <a:latin typeface="Times New Roman" panose="02020603050405020304" charset="0"/>
                <a:cs typeface="Times New Roman" panose="02020603050405020304" charset="0"/>
              </a:rPr>
              <a:t>EXAMPLES ON “IF” STATEMENTS</a:t>
            </a:r>
            <a:endParaRPr lang="en-IN" sz="2400" spc="-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2"/>
          <a:srcRect l="23609" t="29374" r="27319" b="17044"/>
          <a:stretch>
            <a:fillRect/>
          </a:stretch>
        </p:blipFill>
        <p:spPr>
          <a:xfrm>
            <a:off x="1822450" y="1427480"/>
            <a:ext cx="9115425" cy="53359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4200</Words>
  <Application>WPS Presentation</Application>
  <PresentationFormat>Widescreen</PresentationFormat>
  <Paragraphs>200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0" baseType="lpstr">
      <vt:lpstr>Arial</vt:lpstr>
      <vt:lpstr>SimSun</vt:lpstr>
      <vt:lpstr>Wingdings</vt:lpstr>
      <vt:lpstr>Times New Roman</vt:lpstr>
      <vt:lpstr>Arial</vt:lpstr>
      <vt:lpstr>Times New Roman</vt:lpstr>
      <vt:lpstr>Trebuchet MS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Apoorva</dc:creator>
  <cp:lastModifiedBy>Apoorva Chate</cp:lastModifiedBy>
  <cp:revision>19</cp:revision>
  <dcterms:created xsi:type="dcterms:W3CDTF">2023-06-19T08:34:00Z</dcterms:created>
  <dcterms:modified xsi:type="dcterms:W3CDTF">2023-06-26T05:20:21Z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A62BD702990246AEBE445886EC72C92F</vt:lpwstr>
  </property>
  <property fmtid="{D5CDD505-2E9C-101B-9397-08002B2CF9AE}" pid="3" name="KSOProductBuildVer">
    <vt:lpwstr>1033-11.2.0.11537</vt:lpwstr>
  </property>
</Properties>
</file>

<file path=docProps/thumbnail.jpeg>
</file>